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684" r:id="rId3"/>
    <p:sldId id="685" r:id="rId4"/>
    <p:sldId id="796" r:id="rId5"/>
    <p:sldId id="797" r:id="rId6"/>
    <p:sldId id="816" r:id="rId7"/>
    <p:sldId id="817" r:id="rId8"/>
    <p:sldId id="818" r:id="rId9"/>
    <p:sldId id="819" r:id="rId10"/>
    <p:sldId id="687" r:id="rId11"/>
    <p:sldId id="798" r:id="rId12"/>
    <p:sldId id="799" r:id="rId13"/>
    <p:sldId id="800" r:id="rId14"/>
    <p:sldId id="801" r:id="rId15"/>
    <p:sldId id="802" r:id="rId16"/>
    <p:sldId id="803" r:id="rId17"/>
    <p:sldId id="804" r:id="rId18"/>
    <p:sldId id="773" r:id="rId19"/>
    <p:sldId id="805" r:id="rId20"/>
    <p:sldId id="806" r:id="rId21"/>
    <p:sldId id="807" r:id="rId22"/>
    <p:sldId id="811" r:id="rId23"/>
    <p:sldId id="812" r:id="rId24"/>
    <p:sldId id="813" r:id="rId25"/>
    <p:sldId id="814" r:id="rId26"/>
    <p:sldId id="815" r:id="rId27"/>
    <p:sldId id="809" r:id="rId28"/>
    <p:sldId id="808" r:id="rId29"/>
    <p:sldId id="810" r:id="rId30"/>
    <p:sldId id="761" r:id="rId31"/>
    <p:sldId id="766" r:id="rId32"/>
    <p:sldId id="767" r:id="rId33"/>
    <p:sldId id="768" r:id="rId34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FF"/>
    <a:srgbClr val="00FFFF"/>
    <a:srgbClr val="5B9BD5"/>
    <a:srgbClr val="FF3399"/>
    <a:srgbClr val="8DE5E3"/>
    <a:srgbClr val="072A5F"/>
    <a:srgbClr val="009999"/>
    <a:srgbClr val="C6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4" autoAdjust="0"/>
    <p:restoredTop sz="75260" autoAdjust="0"/>
  </p:normalViewPr>
  <p:slideViewPr>
    <p:cSldViewPr snapToGrid="0" showGuides="1">
      <p:cViewPr varScale="1">
        <p:scale>
          <a:sx n="77" d="100"/>
          <a:sy n="77" d="100"/>
        </p:scale>
        <p:origin x="1170" y="90"/>
      </p:cViewPr>
      <p:guideLst>
        <p:guide orient="horz" pos="3158"/>
        <p:guide pos="2880"/>
      </p:guideLst>
    </p:cSldViewPr>
  </p:slideViewPr>
  <p:outlineViewPr>
    <p:cViewPr>
      <p:scale>
        <a:sx n="33" d="100"/>
        <a:sy n="33" d="100"/>
      </p:scale>
      <p:origin x="0" y="-763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36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F4F26D02-577D-497E-9EB7-C3FB23AA50BD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5B314495-C01A-455A-B33A-ED8A142879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9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5983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035" y="2"/>
            <a:ext cx="3077125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268FB672-E9F7-4F81-A44E-F3B61DC34BF8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8733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0" tIns="47535" rIns="95070" bIns="4753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6096"/>
            <a:ext cx="5679440" cy="4029789"/>
          </a:xfrm>
          <a:prstGeom prst="rect">
            <a:avLst/>
          </a:prstGeom>
        </p:spPr>
        <p:txBody>
          <a:bodyPr vert="horz" lIns="95070" tIns="47535" rIns="95070" bIns="4753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733"/>
            <a:ext cx="3075983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035" y="9720733"/>
            <a:ext cx="3077125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41B93B61-5AF7-405F-9080-7EBD9183E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75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7938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7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Edge</a:t>
            </a:r>
            <a:r>
              <a:rPr lang="en-US" altLang="ko-KR" baseline="0" dirty="0" smtClean="0"/>
              <a:t> detection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붉은 사각형 영역 안쪽의 </a:t>
            </a:r>
            <a:r>
              <a:rPr lang="ko-KR" altLang="en-US" dirty="0" err="1" smtClean="0"/>
              <a:t>주황선이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경계로 값의 변화가 급격함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7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짝수번째</a:t>
            </a:r>
            <a:r>
              <a:rPr lang="ko-KR" altLang="en-US" dirty="0" smtClean="0"/>
              <a:t> 줄을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902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이거 외에 </a:t>
            </a:r>
            <a:r>
              <a:rPr lang="en-US" altLang="ko-KR" dirty="0" smtClean="0"/>
              <a:t>Aliasing</a:t>
            </a:r>
            <a:r>
              <a:rPr lang="ko-KR" altLang="en-US" dirty="0" smtClean="0"/>
              <a:t>을 줄이기 위한 방법으로 </a:t>
            </a:r>
            <a:r>
              <a:rPr lang="en-US" altLang="ko-KR" dirty="0" smtClean="0"/>
              <a:t>Image pyramids</a:t>
            </a:r>
            <a:r>
              <a:rPr lang="ko-KR" altLang="en-US" dirty="0" smtClean="0"/>
              <a:t>가 있음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951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39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근데 이걸 </a:t>
            </a:r>
            <a:r>
              <a:rPr lang="ko-KR" altLang="en-US" dirty="0" err="1" smtClean="0"/>
              <a:t>왜말하냐</a:t>
            </a:r>
            <a:r>
              <a:rPr lang="en-US" altLang="ko-KR" dirty="0" smtClean="0"/>
              <a:t>? </a:t>
            </a:r>
            <a:r>
              <a:rPr lang="ko-KR" altLang="en-US" dirty="0" smtClean="0"/>
              <a:t>뒤에 보는 </a:t>
            </a:r>
            <a:r>
              <a:rPr lang="en-US" altLang="ko-KR" dirty="0" smtClean="0"/>
              <a:t>Laplacian pyramids</a:t>
            </a:r>
            <a:r>
              <a:rPr lang="ko-KR" altLang="en-US" dirty="0" smtClean="0"/>
              <a:t>를 보면 이해가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4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 왜 교수님 </a:t>
            </a:r>
            <a:r>
              <a:rPr lang="en-US" altLang="ko-KR" dirty="0" smtClean="0"/>
              <a:t>PPT</a:t>
            </a:r>
            <a:r>
              <a:rPr lang="ko-KR" altLang="en-US" dirty="0" smtClean="0"/>
              <a:t>랑 다른지 확인하고 올려주기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21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잘 안보이지만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희미하게 </a:t>
            </a:r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가 보인다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9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복원된 이미지도</a:t>
            </a:r>
            <a:r>
              <a:rPr lang="ko-KR" altLang="en-US" baseline="0" dirty="0" smtClean="0"/>
              <a:t> 흐리다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원본이랑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차이남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14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3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Edge</a:t>
            </a:r>
            <a:r>
              <a:rPr lang="en-US" altLang="ko-KR" baseline="0" dirty="0" smtClean="0"/>
              <a:t> detection</a:t>
            </a:r>
          </a:p>
          <a:p>
            <a:r>
              <a:rPr lang="en-US" altLang="ko-KR" baseline="0" dirty="0" smtClean="0"/>
              <a:t>Median, </a:t>
            </a:r>
            <a:r>
              <a:rPr lang="en-US" altLang="ko-KR" baseline="0" dirty="0" err="1" smtClean="0"/>
              <a:t>sobel</a:t>
            </a:r>
            <a:r>
              <a:rPr lang="en-US" altLang="ko-KR" baseline="0" dirty="0" smtClean="0"/>
              <a:t>, Gaussian filtering </a:t>
            </a:r>
            <a:r>
              <a:rPr lang="ko-KR" altLang="en-US" baseline="0" dirty="0" smtClean="0"/>
              <a:t>구현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Boundary problem </a:t>
            </a:r>
            <a:r>
              <a:rPr lang="ko-KR" altLang="en-US" baseline="0" dirty="0" smtClean="0"/>
              <a:t>해결법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구현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35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왼쪽이 확실히 </a:t>
            </a:r>
            <a:r>
              <a:rPr lang="en-US" altLang="ko-KR" dirty="0" smtClean="0"/>
              <a:t>Aliasing</a:t>
            </a:r>
            <a:r>
              <a:rPr lang="ko-KR" altLang="en-US" dirty="0" smtClean="0"/>
              <a:t>이 덜 생긴다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96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Lanczos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란초스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629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Lanczos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란초스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08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Lanczos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란초스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95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Lanczos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란초스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9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Lanczos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란초스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23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Lanczos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란초스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61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Lanczos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란초스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75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NEAREST</a:t>
            </a:r>
            <a:r>
              <a:rPr lang="en-US" altLang="ko-KR" baseline="0" dirty="0" smtClean="0"/>
              <a:t> : Aliasing </a:t>
            </a:r>
            <a:r>
              <a:rPr lang="ko-KR" altLang="en-US" baseline="0" dirty="0" smtClean="0"/>
              <a:t>현상 생김</a:t>
            </a:r>
            <a:endParaRPr lang="en-US" altLang="ko-KR" baseline="0" dirty="0" smtClean="0"/>
          </a:p>
          <a:p>
            <a:r>
              <a:rPr lang="en-US" altLang="ko-KR" baseline="0" dirty="0" smtClean="0"/>
              <a:t>INTER_LINEAR , CUBIC : CUBIC</a:t>
            </a:r>
            <a:r>
              <a:rPr lang="ko-KR" altLang="en-US" baseline="0" dirty="0" smtClean="0"/>
              <a:t>이 보다 선명함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59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AREA : Aliasing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생김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이래서 확대에서는 안씀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축소에서는 좋음</a:t>
            </a:r>
            <a:r>
              <a:rPr lang="en-US" altLang="ko-KR" baseline="0" dirty="0" smtClean="0"/>
              <a:t>)</a:t>
            </a:r>
          </a:p>
          <a:p>
            <a:r>
              <a:rPr lang="en-US" altLang="ko-KR" dirty="0" smtClean="0"/>
              <a:t>LANCZOS : </a:t>
            </a:r>
            <a:r>
              <a:rPr lang="ko-KR" altLang="en-US" dirty="0" smtClean="0"/>
              <a:t>원본과 </a:t>
            </a:r>
            <a:r>
              <a:rPr lang="ko-KR" altLang="en-US" dirty="0" err="1" smtClean="0"/>
              <a:t>비슷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1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04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주차와 마찬가지로 못하겠으면 </a:t>
            </a:r>
            <a:r>
              <a:rPr lang="ko-KR" altLang="en-US" baseline="0" dirty="0" err="1" smtClean="0"/>
              <a:t>내장함수로</a:t>
            </a:r>
            <a:r>
              <a:rPr lang="ko-KR" altLang="en-US" baseline="0" dirty="0" smtClean="0"/>
              <a:t> 제출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점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44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다른이름으로</a:t>
            </a:r>
            <a:r>
              <a:rPr lang="ko-KR" altLang="en-US" baseline="0" dirty="0" smtClean="0"/>
              <a:t> 저장하면 </a:t>
            </a:r>
            <a:r>
              <a:rPr lang="en-US" altLang="ko-KR" baseline="0" dirty="0" smtClean="0"/>
              <a:t>pdf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저장할수있음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참고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03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점수표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37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03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37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3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8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28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92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3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59554" y="3771721"/>
            <a:ext cx="8224894" cy="1002891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9554" y="1"/>
            <a:ext cx="8224894" cy="3560781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37820"/>
            <a:ext cx="6858000" cy="67069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0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982" y="975768"/>
            <a:ext cx="8790038" cy="588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1" y="5594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8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6982" y="163288"/>
            <a:ext cx="8790038" cy="6272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982" y="3940629"/>
            <a:ext cx="8790038" cy="608884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984173"/>
            <a:ext cx="7886700" cy="511629"/>
          </a:xfr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87516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311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982" y="975769"/>
            <a:ext cx="8790038" cy="546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2" y="1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72596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5A1846-9D06-4FEA-A7ED-82305ECF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6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E04A4155-500E-4B43-990C-00B2CDBB4821}" type="datetime1">
              <a:rPr lang="ko-KR" altLang="en-US" smtClean="0"/>
              <a:pPr/>
              <a:t>2019-10-08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F445469-5EED-4876-A4A2-B7B9759161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8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920179"/>
            <a:ext cx="7772400" cy="589783"/>
          </a:xfrm>
        </p:spPr>
        <p:txBody>
          <a:bodyPr>
            <a:noAutofit/>
          </a:bodyPr>
          <a:lstStyle/>
          <a:p>
            <a:pPr latinLnBrk="0"/>
            <a:r>
              <a:rPr lang="en-US" altLang="ko-KR" sz="4800" dirty="0" smtClean="0">
                <a:latin typeface="Cambria" panose="02040503050406030204" pitchFamily="18" charset="0"/>
              </a:rPr>
              <a:t>Computer Graphics</a:t>
            </a:r>
            <a:endParaRPr lang="ko-KR" altLang="en-US" sz="4800" dirty="0">
              <a:latin typeface="Cambria" panose="020405030504060302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Cambria" panose="02040503050406030204" pitchFamily="18" charset="0"/>
              </a:rPr>
              <a:t>Image pyramids</a:t>
            </a:r>
            <a:endParaRPr lang="en-US" altLang="ko-KR" dirty="0">
              <a:latin typeface="Cambria" panose="02040503050406030204" pitchFamily="18" charset="0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143000" y="5308876"/>
            <a:ext cx="6858000" cy="7770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Cambria" panose="02040503050406030204" pitchFamily="18" charset="0"/>
              </a:rPr>
              <a:t>Yeong Jun Koh</a:t>
            </a:r>
          </a:p>
          <a:p>
            <a:r>
              <a:rPr lang="en-US" altLang="ko-KR" sz="1600" dirty="0">
                <a:latin typeface="Cambria" panose="02040503050406030204" pitchFamily="18" charset="0"/>
              </a:rPr>
              <a:t>Department of Computer Science &amp; Engineering</a:t>
            </a:r>
          </a:p>
          <a:p>
            <a:r>
              <a:rPr lang="en-US" altLang="ko-KR" sz="1600" dirty="0" err="1">
                <a:latin typeface="Cambria" panose="02040503050406030204" pitchFamily="18" charset="0"/>
              </a:rPr>
              <a:t>Chungnam</a:t>
            </a:r>
            <a:r>
              <a:rPr lang="en-US" altLang="ko-KR" sz="1600" dirty="0">
                <a:latin typeface="Cambria" panose="02040503050406030204" pitchFamily="18" charset="0"/>
              </a:rPr>
              <a:t> National University</a:t>
            </a:r>
            <a:endParaRPr lang="ko-KR" alt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47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Image down sampling</a:t>
            </a:r>
            <a:endParaRPr lang="en-US" altLang="ko-KR" b="1" dirty="0"/>
          </a:p>
          <a:p>
            <a:endParaRPr lang="en-US" altLang="ko-KR" b="1" dirty="0" smtClean="0"/>
          </a:p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98" y="4328180"/>
            <a:ext cx="243840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98" y="2953086"/>
            <a:ext cx="1219200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49" y="1889780"/>
            <a:ext cx="4876800" cy="487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557" y="1889780"/>
            <a:ext cx="2693859" cy="619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9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Image down sampling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 smtClean="0"/>
              <a:t>원본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로 이미지 확대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정보의 손실로 인해</a:t>
            </a:r>
            <a:r>
              <a:rPr lang="en-US" altLang="ko-KR" dirty="0" smtClean="0"/>
              <a:t> Aliasing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각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을 반복해서 확대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39" y="2687748"/>
            <a:ext cx="4070579" cy="40705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47" y="2687748"/>
            <a:ext cx="4073236" cy="4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Better down sampling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75" y="1889780"/>
            <a:ext cx="4876800" cy="487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895" y="4328180"/>
            <a:ext cx="2438400" cy="2438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896" y="295308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Better down sampling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Down sampling</a:t>
            </a:r>
            <a:r>
              <a:rPr lang="ko-KR" altLang="en-US" dirty="0" smtClean="0"/>
              <a:t>을 수행하기 전</a:t>
            </a:r>
            <a:r>
              <a:rPr lang="en-US" altLang="ko-KR" dirty="0" smtClean="0"/>
              <a:t>, Gaussian filtering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Aliasing </a:t>
            </a:r>
            <a:r>
              <a:rPr lang="ko-KR" altLang="en-US" dirty="0" smtClean="0"/>
              <a:t>현상이 더 적게 발생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6" y="2743200"/>
            <a:ext cx="4023379" cy="40233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43" y="2743200"/>
            <a:ext cx="4023379" cy="40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Gaussian pyramids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원본 이미지 </a:t>
            </a:r>
            <a:r>
              <a:rPr lang="en-US" altLang="ko-KR" dirty="0" smtClean="0"/>
              <a:t>Gaussian filtering – down sampling</a:t>
            </a:r>
            <a:r>
              <a:rPr lang="ko-KR" altLang="en-US" dirty="0" smtClean="0"/>
              <a:t>을 수행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(</a:t>
            </a:r>
            <a:r>
              <a:rPr lang="ko-KR" altLang="en-US" dirty="0" smtClean="0"/>
              <a:t>앞서 봤던 </a:t>
            </a:r>
            <a:r>
              <a:rPr lang="en-US" altLang="ko-KR" dirty="0" smtClean="0"/>
              <a:t>Better down sampling)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위 작업을 수행한 일련의 </a:t>
            </a:r>
            <a:r>
              <a:rPr lang="ko-KR" altLang="en-US" dirty="0" err="1" smtClean="0"/>
              <a:t>작업물들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31" y="3268253"/>
            <a:ext cx="2920538" cy="2920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5" y="3268253"/>
            <a:ext cx="2920538" cy="29205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13" y="4612144"/>
            <a:ext cx="1576647" cy="15766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4365" y="639724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10825" y="6397248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filter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34819" y="639724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Down sampling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93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0" y="1429086"/>
            <a:ext cx="4876800" cy="487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683" y="3805270"/>
            <a:ext cx="2438400" cy="243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485" y="2449576"/>
            <a:ext cx="1219200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410" y="3059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Laplacian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Laplacian pyramids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Gaussian pyramids</a:t>
            </a:r>
            <a:r>
              <a:rPr lang="ko-KR" altLang="en-US" dirty="0" smtClean="0"/>
              <a:t>에서 직전 단계 </a:t>
            </a:r>
            <a:r>
              <a:rPr lang="en-US" altLang="ko-KR" dirty="0" smtClean="0"/>
              <a:t>(Gaussian filtering </a:t>
            </a:r>
            <a:r>
              <a:rPr lang="ko-KR" altLang="en-US" dirty="0" smtClean="0"/>
              <a:t>이전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이미지와 </a:t>
            </a:r>
            <a:r>
              <a:rPr lang="en-US" altLang="ko-KR" dirty="0" smtClean="0"/>
              <a:t>Gaussian filtering</a:t>
            </a:r>
            <a:r>
              <a:rPr lang="ko-KR" altLang="en-US" dirty="0" smtClean="0"/>
              <a:t>을 수행한 이미지의 차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해당 차 이미지 집합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아래는 </a:t>
            </a:r>
            <a:r>
              <a:rPr lang="en-US" altLang="ko-KR" dirty="0" smtClean="0"/>
              <a:t>Level 0 </a:t>
            </a:r>
            <a:r>
              <a:rPr lang="ko-KR" altLang="en-US" dirty="0" smtClean="0"/>
              <a:t>이미지를 </a:t>
            </a:r>
            <a:r>
              <a:rPr lang="en-US" altLang="ko-KR" dirty="0" smtClean="0"/>
              <a:t>Gaussian filtering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down sampling.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35" y="3290454"/>
            <a:ext cx="2438400" cy="243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1" y="3290454"/>
            <a:ext cx="2438400" cy="2438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267" y="3290454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1452" y="5864761"/>
            <a:ext cx="191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Level 1 Gaussian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73266" y="5864761"/>
            <a:ext cx="19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filtering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06803" y="5864761"/>
            <a:ext cx="189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Level 1 Laplacian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1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Laplacian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9" y="1447725"/>
            <a:ext cx="4876800" cy="487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754" y="3886125"/>
            <a:ext cx="243840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754" y="2565808"/>
            <a:ext cx="1219200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389" y="31754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Image pyramids</a:t>
            </a:r>
            <a:r>
              <a:rPr lang="ko-KR" altLang="en-US" b="1" dirty="0" smtClean="0"/>
              <a:t>를 이용한 이미지 복구 방법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Level 1 Gaussian pyramids </a:t>
            </a:r>
            <a:r>
              <a:rPr lang="ko-KR" altLang="en-US" dirty="0" smtClean="0"/>
              <a:t>이미지 복구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1. Level 2 Gaussian pyramids </a:t>
            </a:r>
            <a:r>
              <a:rPr lang="ko-KR" altLang="en-US" dirty="0" smtClean="0"/>
              <a:t>이미지를 </a:t>
            </a:r>
            <a:r>
              <a:rPr lang="en-US" altLang="ko-KR" dirty="0" err="1" smtClean="0"/>
              <a:t>upsample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2. Level 1 Laplacian pyramids </a:t>
            </a:r>
            <a:r>
              <a:rPr lang="ko-KR" altLang="en-US" dirty="0" smtClean="0"/>
              <a:t>이미지를 더한다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  * </a:t>
            </a:r>
            <a:r>
              <a:rPr lang="ko-KR" altLang="en-US" dirty="0" smtClean="0"/>
              <a:t>원본과 같아질 수는 없다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endParaRPr lang="en-US" altLang="ko-KR" b="1" dirty="0" smtClean="0"/>
          </a:p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16" y="3381059"/>
            <a:ext cx="24384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381059"/>
            <a:ext cx="2438400" cy="24384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211" y="3381059"/>
            <a:ext cx="2438400" cy="2438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86699" y="5864761"/>
            <a:ext cx="194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Level 2 </a:t>
            </a:r>
            <a:r>
              <a:rPr lang="en-US" altLang="ko-KR" dirty="0" err="1" smtClean="0"/>
              <a:t>upsample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174695" y="5864761"/>
            <a:ext cx="279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Level 1 Laplacian pyramid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679127" y="5864761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복원된 이미지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414" y="94265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2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cv2.pyrUp(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), cv2.pyrDown(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 smtClean="0"/>
              <a:t>Src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확대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축소의 대상이 될 이미지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이미지를 피라미드 구조로 확대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축소한다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err="1" smtClean="0"/>
              <a:t>pyrUp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이미지를 피라미드 구조로 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배씩 확대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err="1" smtClean="0"/>
              <a:t>pyrDown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세로를 </a:t>
            </a:r>
            <a:r>
              <a:rPr lang="en-US" altLang="ko-KR" dirty="0" smtClean="0"/>
              <a:t>½</a:t>
            </a:r>
            <a:r>
              <a:rPr lang="ko-KR" altLang="en-US" dirty="0" smtClean="0"/>
              <a:t>씩 축소</a:t>
            </a:r>
            <a:endParaRPr lang="en-US" altLang="ko-KR" dirty="0"/>
          </a:p>
          <a:p>
            <a:endParaRPr lang="en-US" altLang="ko-KR" b="1" dirty="0" smtClean="0"/>
          </a:p>
          <a:p>
            <a:pPr lvl="1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7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836B-44A0-4FEB-9269-1F838BC6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3A5D5-A1C0-43A1-BE19-C0E01047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 과제 리뷰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 smtClean="0"/>
              <a:t>DoG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Image pyramids</a:t>
            </a:r>
          </a:p>
        </p:txBody>
      </p:sp>
    </p:spTree>
    <p:extLst>
      <p:ext uri="{BB962C8B-B14F-4D97-AF65-F5344CB8AC3E}">
        <p14:creationId xmlns:p14="http://schemas.microsoft.com/office/powerpoint/2010/main" val="28002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pyramids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 smtClean="0"/>
          </a:p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67" y="1628584"/>
            <a:ext cx="4312847" cy="43128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908" y="1628584"/>
            <a:ext cx="4312847" cy="4312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4005" y="6037688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cv2.pyrUp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47846" y="6041809"/>
            <a:ext cx="115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cv2.resize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19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Interpolation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이미지의 축소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확대로 인해 생기는 값의 손실을 보완하는 방법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cv2.resize</a:t>
            </a:r>
            <a:r>
              <a:rPr lang="ko-KR" altLang="en-US" dirty="0" smtClean="0"/>
              <a:t>함수를 이용해</a:t>
            </a:r>
            <a:r>
              <a:rPr lang="en-US" altLang="ko-KR" dirty="0"/>
              <a:t> </a:t>
            </a:r>
            <a:r>
              <a:rPr lang="ko-KR" altLang="en-US" dirty="0" smtClean="0"/>
              <a:t>이미지의 확대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축소</a:t>
            </a:r>
            <a:r>
              <a:rPr lang="en-US" altLang="ko-KR" dirty="0" smtClean="0"/>
              <a:t>, Interpolation </a:t>
            </a:r>
            <a:r>
              <a:rPr lang="ko-KR" altLang="en-US" dirty="0" smtClean="0"/>
              <a:t>선택 가능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Nearest-neighbor : </a:t>
            </a:r>
            <a:r>
              <a:rPr lang="ko-KR" altLang="en-US" dirty="0" smtClean="0"/>
              <a:t>가장 근접한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의 값을 사용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Bilinear : </a:t>
            </a:r>
            <a:r>
              <a:rPr lang="ko-KR" altLang="en-US" dirty="0" smtClean="0"/>
              <a:t>두 축에 대해 </a:t>
            </a:r>
            <a:r>
              <a:rPr lang="en-US" altLang="ko-KR" dirty="0" smtClean="0"/>
              <a:t>Linear</a:t>
            </a:r>
            <a:r>
              <a:rPr lang="ko-KR" altLang="en-US" dirty="0" smtClean="0"/>
              <a:t>한 값 변화를 적용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err="1" smtClean="0"/>
              <a:t>Bicubic</a:t>
            </a:r>
            <a:r>
              <a:rPr lang="en-US" altLang="ko-KR" dirty="0" smtClean="0"/>
              <a:t> : 4x4 pixel</a:t>
            </a:r>
            <a:r>
              <a:rPr lang="ko-KR" altLang="en-US" dirty="0" smtClean="0"/>
              <a:t>범위의 비 선형 값 변화를 적용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Area : </a:t>
            </a:r>
            <a:r>
              <a:rPr lang="ko-KR" altLang="en-US" dirty="0" smtClean="0"/>
              <a:t>픽셀 영역 </a:t>
            </a:r>
            <a:r>
              <a:rPr lang="en-US" altLang="ko-KR" dirty="0" smtClean="0"/>
              <a:t>resampling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smtClean="0"/>
              <a:t>Lanczos4 : </a:t>
            </a:r>
            <a:r>
              <a:rPr lang="ko-KR" altLang="en-US" dirty="0" smtClean="0"/>
              <a:t>가장 좋은 결과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F6176-52AA-4D45-8636-6D938570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16" y="1908409"/>
            <a:ext cx="4448175" cy="9630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331D1A-9E07-4B73-A1D7-8B8761C2BAF9}"/>
              </a:ext>
            </a:extLst>
          </p:cNvPr>
          <p:cNvSpPr/>
          <p:nvPr/>
        </p:nvSpPr>
        <p:spPr>
          <a:xfrm>
            <a:off x="9574416" y="1908409"/>
            <a:ext cx="4356100" cy="318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15ADE-5FF5-4CC0-9C45-A0EF7F6C29F6}"/>
              </a:ext>
            </a:extLst>
          </p:cNvPr>
          <p:cNvSpPr/>
          <p:nvPr/>
        </p:nvSpPr>
        <p:spPr>
          <a:xfrm>
            <a:off x="9574416" y="2473498"/>
            <a:ext cx="4356100" cy="31824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12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4098" name="Picture 2" descr="https://upload.wikimedia.org/wikipedia/commons/thumb/9/90/Comparison_of_1D_and_2D_interpolation.svg/1024px-Comparison_of_1D_and_2D_interpol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3" y="1232850"/>
            <a:ext cx="8063346" cy="53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Interpolation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Nearest-neighbor : </a:t>
            </a:r>
            <a:r>
              <a:rPr lang="ko-KR" altLang="en-US" dirty="0" smtClean="0"/>
              <a:t>확대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축소시</a:t>
            </a:r>
            <a:r>
              <a:rPr lang="ko-KR" altLang="en-US" dirty="0" smtClean="0"/>
              <a:t> 가장 근접한 이웃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을 찾고 해당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의 값을 복사한다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B070D1-8160-48BA-B1DA-42416C333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77" y="2679600"/>
            <a:ext cx="6055416" cy="367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2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Interpolation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Bilinear : X,Y </a:t>
            </a:r>
            <a:r>
              <a:rPr lang="ko-KR" altLang="en-US" dirty="0" smtClean="0"/>
              <a:t>축 모두에 대해 </a:t>
            </a:r>
            <a:r>
              <a:rPr lang="en-US" altLang="ko-KR" dirty="0" smtClean="0"/>
              <a:t>Linear interpolation</a:t>
            </a:r>
            <a:r>
              <a:rPr lang="ko-KR" altLang="en-US" dirty="0" smtClean="0"/>
              <a:t>을 수행한다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Linear interpolation : </a:t>
            </a:r>
            <a:r>
              <a:rPr lang="ko-KR" altLang="en-US" dirty="0" smtClean="0"/>
              <a:t>가장 근접한 두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을 선택해</a:t>
            </a:r>
            <a:r>
              <a:rPr lang="en-US" altLang="ko-KR" dirty="0"/>
              <a:t> </a:t>
            </a:r>
            <a:r>
              <a:rPr lang="ko-KR" altLang="en-US" dirty="0" smtClean="0"/>
              <a:t>선형 함수 형태로 </a:t>
            </a:r>
            <a:r>
              <a:rPr lang="en-US" altLang="ko-KR" dirty="0" smtClean="0"/>
              <a:t>Interpolation</a:t>
            </a:r>
          </a:p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DC5ECA-8443-4C98-B402-47845D110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28" y="3047716"/>
            <a:ext cx="5541723" cy="32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Interpolation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X</a:t>
            </a:r>
            <a:r>
              <a:rPr lang="ko-KR" altLang="en-US" dirty="0" smtClean="0"/>
              <a:t>축에 대해 먼저 </a:t>
            </a:r>
            <a:r>
              <a:rPr lang="en-US" altLang="ko-KR" dirty="0" smtClean="0"/>
              <a:t>Linear interpolation</a:t>
            </a:r>
            <a:r>
              <a:rPr lang="ko-KR" altLang="en-US" dirty="0" smtClean="0"/>
              <a:t>을 수행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X</a:t>
            </a:r>
            <a:r>
              <a:rPr lang="ko-KR" altLang="en-US" dirty="0" smtClean="0"/>
              <a:t>축의 결과로 나온 두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을 대상으로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 방향 </a:t>
            </a:r>
            <a:r>
              <a:rPr lang="en-US" altLang="ko-KR" dirty="0" smtClean="0"/>
              <a:t>Linear interpolation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4ACE2A-4AD9-4E3D-840B-71F239F9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43" y="2893489"/>
            <a:ext cx="5628515" cy="36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Interpolation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이를 </a:t>
            </a:r>
            <a:r>
              <a:rPr lang="ko-KR" altLang="en-US" dirty="0" err="1" smtClean="0"/>
              <a:t>수식화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Bilinear</a:t>
            </a:r>
            <a:r>
              <a:rPr lang="ko-KR" altLang="en-US" dirty="0"/>
              <a:t> </a:t>
            </a:r>
            <a:r>
              <a:rPr lang="en-US" altLang="ko-KR" dirty="0" smtClean="0"/>
              <a:t>interpolation </a:t>
            </a:r>
            <a:r>
              <a:rPr lang="ko-KR" altLang="en-US" dirty="0" smtClean="0"/>
              <a:t>방식으로 </a:t>
            </a:r>
            <a:r>
              <a:rPr lang="en-US" altLang="ko-KR" dirty="0" smtClean="0"/>
              <a:t>resize</a:t>
            </a:r>
            <a:r>
              <a:rPr lang="ko-KR" altLang="en-US" dirty="0" smtClean="0"/>
              <a:t>를 수행하는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를 첨부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공부할 때 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00438" y="2846602"/>
            <a:ext cx="7543125" cy="3342189"/>
            <a:chOff x="427734" y="1881164"/>
            <a:chExt cx="6874766" cy="30460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2E0F76-79D8-4526-896C-C831F7E6D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300" y="2000250"/>
              <a:ext cx="6553200" cy="28575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11A006E-3EC1-429A-87F2-CACFA1BA5B36}"/>
                </a:ext>
              </a:extLst>
            </p:cNvPr>
            <p:cNvSpPr/>
            <p:nvPr/>
          </p:nvSpPr>
          <p:spPr>
            <a:xfrm>
              <a:off x="1092200" y="3776981"/>
              <a:ext cx="698500" cy="74421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66DFCF9-A619-4CAB-B77E-68B32687CA3A}"/>
                </a:ext>
              </a:extLst>
            </p:cNvPr>
            <p:cNvSpPr/>
            <p:nvPr/>
          </p:nvSpPr>
          <p:spPr>
            <a:xfrm>
              <a:off x="1092200" y="2324100"/>
              <a:ext cx="698500" cy="145288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75C4E8-EAF2-4038-9560-7FB9EF0EECD5}"/>
                </a:ext>
              </a:extLst>
            </p:cNvPr>
            <p:cNvSpPr/>
            <p:nvPr/>
          </p:nvSpPr>
          <p:spPr>
            <a:xfrm>
              <a:off x="1790700" y="2324100"/>
              <a:ext cx="1498600" cy="14528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2A8B21B-DB2E-4FA0-AF82-21749E7107A2}"/>
                </a:ext>
              </a:extLst>
            </p:cNvPr>
            <p:cNvSpPr/>
            <p:nvPr/>
          </p:nvSpPr>
          <p:spPr>
            <a:xfrm>
              <a:off x="1014338" y="2272272"/>
              <a:ext cx="155723" cy="1557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96FE1F-40B2-4D41-8305-158332DFD67A}"/>
                </a:ext>
              </a:extLst>
            </p:cNvPr>
            <p:cNvSpPr/>
            <p:nvPr/>
          </p:nvSpPr>
          <p:spPr>
            <a:xfrm>
              <a:off x="5892280" y="3034804"/>
              <a:ext cx="130308" cy="184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525F7640-A66A-4134-A9A5-18947166CAD4}"/>
                    </a:ext>
                  </a:extLst>
                </p:cNvPr>
                <p:cNvSpPr/>
                <p:nvPr/>
              </p:nvSpPr>
              <p:spPr>
                <a:xfrm>
                  <a:off x="842262" y="1881164"/>
                  <a:ext cx="499872" cy="3650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525F7640-A66A-4134-A9A5-18947166C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62" y="1881164"/>
                  <a:ext cx="499872" cy="365074"/>
                </a:xfrm>
                <a:prstGeom prst="rect">
                  <a:avLst/>
                </a:prstGeom>
                <a:blipFill>
                  <a:blip r:embed="rId4"/>
                  <a:stretch>
                    <a:fillRect l="-41304" r="-30435" b="-882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EB6EC93-5F67-411F-A887-5854BEB760A5}"/>
                    </a:ext>
                  </a:extLst>
                </p:cNvPr>
                <p:cNvSpPr/>
                <p:nvPr/>
              </p:nvSpPr>
              <p:spPr>
                <a:xfrm>
                  <a:off x="2660396" y="1881164"/>
                  <a:ext cx="1328928" cy="3650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EB6EC93-5F67-411F-A887-5854BEB760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396" y="1881164"/>
                  <a:ext cx="1328928" cy="365074"/>
                </a:xfrm>
                <a:prstGeom prst="rect">
                  <a:avLst/>
                </a:prstGeom>
                <a:blipFill>
                  <a:blip r:embed="rId5"/>
                  <a:stretch>
                    <a:fillRect b="-882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71F6B78-911E-468B-9F15-33D06705CEC1}"/>
                    </a:ext>
                  </a:extLst>
                </p:cNvPr>
                <p:cNvSpPr/>
                <p:nvPr/>
              </p:nvSpPr>
              <p:spPr>
                <a:xfrm>
                  <a:off x="427734" y="4562144"/>
                  <a:ext cx="1328928" cy="3650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71F6B78-911E-468B-9F15-33D06705CE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34" y="4562144"/>
                  <a:ext cx="1328928" cy="365074"/>
                </a:xfrm>
                <a:prstGeom prst="rect">
                  <a:avLst/>
                </a:prstGeom>
                <a:blipFill>
                  <a:blip r:embed="rId6"/>
                  <a:stretch>
                    <a:fillRect b="-10448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B2CA47A-7AE3-4357-A404-8E9B0083E368}"/>
                </a:ext>
              </a:extLst>
            </p:cNvPr>
            <p:cNvSpPr/>
            <p:nvPr/>
          </p:nvSpPr>
          <p:spPr>
            <a:xfrm>
              <a:off x="3211438" y="2246238"/>
              <a:ext cx="155723" cy="1557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27E7E47-8B12-482C-8762-9D9AA9BE9197}"/>
                </a:ext>
              </a:extLst>
            </p:cNvPr>
            <p:cNvSpPr/>
            <p:nvPr/>
          </p:nvSpPr>
          <p:spPr>
            <a:xfrm>
              <a:off x="1014337" y="4429155"/>
              <a:ext cx="155723" cy="1557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5BB52D30-5B65-4F71-A0A5-455250B550B1}"/>
                    </a:ext>
                  </a:extLst>
                </p:cNvPr>
                <p:cNvSpPr/>
                <p:nvPr/>
              </p:nvSpPr>
              <p:spPr>
                <a:xfrm>
                  <a:off x="2499117" y="4546269"/>
                  <a:ext cx="1736086" cy="3650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5BB52D30-5B65-4F71-A0A5-455250B55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117" y="4546269"/>
                  <a:ext cx="1736086" cy="365074"/>
                </a:xfrm>
                <a:prstGeom prst="rect">
                  <a:avLst/>
                </a:prstGeom>
                <a:blipFill>
                  <a:blip r:embed="rId7"/>
                  <a:stretch>
                    <a:fillRect b="-10448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6DC731-D821-4D0A-A26D-7B6DF4AF0DA1}"/>
                </a:ext>
              </a:extLst>
            </p:cNvPr>
            <p:cNvSpPr/>
            <p:nvPr/>
          </p:nvSpPr>
          <p:spPr>
            <a:xfrm>
              <a:off x="3211437" y="4443338"/>
              <a:ext cx="155723" cy="1557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F2285C2-AFF8-4150-B882-5188415DD5CE}"/>
                    </a:ext>
                  </a:extLst>
                </p:cNvPr>
                <p:cNvSpPr/>
                <p:nvPr/>
              </p:nvSpPr>
              <p:spPr>
                <a:xfrm>
                  <a:off x="1841500" y="3867431"/>
                  <a:ext cx="1014347" cy="3650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F2285C2-AFF8-4150-B882-5188415DD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1500" y="3867431"/>
                  <a:ext cx="1014347" cy="365074"/>
                </a:xfrm>
                <a:prstGeom prst="rect">
                  <a:avLst/>
                </a:prstGeom>
                <a:blipFill>
                  <a:blip r:embed="rId8"/>
                  <a:stretch>
                    <a:fillRect b="-1029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C33E71-1CFC-474F-A6BE-5FAA6C67F6CE}"/>
                </a:ext>
              </a:extLst>
            </p:cNvPr>
            <p:cNvSpPr/>
            <p:nvPr/>
          </p:nvSpPr>
          <p:spPr>
            <a:xfrm>
              <a:off x="1790700" y="3776981"/>
              <a:ext cx="1498600" cy="7442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F37BA28-CBBF-4669-A9A4-6571C9C15B5B}"/>
                    </a:ext>
                  </a:extLst>
                </p:cNvPr>
                <p:cNvSpPr/>
                <p:nvPr/>
              </p:nvSpPr>
              <p:spPr>
                <a:xfrm>
                  <a:off x="3367160" y="2746177"/>
                  <a:ext cx="3843552" cy="12545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altLang="ko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b="0" dirty="0">
                      <a:solidFill>
                        <a:schemeClr val="tx1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a14:m>
                  <a:endParaRPr lang="en-US" altLang="ko-KR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b="0" dirty="0">
                      <a:solidFill>
                        <a:schemeClr val="tx1"/>
                      </a:solidFill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endParaRPr lang="en-US" altLang="ko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b="0" dirty="0">
                      <a:solidFill>
                        <a:schemeClr val="tx1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F37BA28-CBBF-4669-A9A4-6571C9C15B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160" y="2746177"/>
                  <a:ext cx="3843552" cy="12545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901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cv2.resize(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dsize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fx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fy</a:t>
            </a:r>
            <a:r>
              <a:rPr lang="en-US" altLang="ko-KR" b="1" dirty="0" smtClean="0"/>
              <a:t>, interpolation)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이미지의 축소 확대를 수행하는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 함수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err="1" smtClean="0"/>
              <a:t>Img</a:t>
            </a:r>
            <a:r>
              <a:rPr lang="en-US" altLang="ko-KR" dirty="0" smtClean="0"/>
              <a:t> : resize </a:t>
            </a:r>
            <a:r>
              <a:rPr lang="ko-KR" altLang="en-US" dirty="0" smtClean="0"/>
              <a:t>대상 이미지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err="1"/>
              <a:t>d</a:t>
            </a:r>
            <a:r>
              <a:rPr lang="en-US" altLang="ko-KR" dirty="0" err="1" smtClean="0"/>
              <a:t>size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결과 이미지의 </a:t>
            </a:r>
            <a:r>
              <a:rPr lang="en-US" altLang="ko-KR" dirty="0" smtClean="0"/>
              <a:t>size. </a:t>
            </a:r>
            <a:r>
              <a:rPr lang="en-US" altLang="ko-KR" dirty="0" err="1" smtClean="0"/>
              <a:t>Fx,fy</a:t>
            </a:r>
            <a:r>
              <a:rPr lang="ko-KR" altLang="en-US" dirty="0" smtClean="0"/>
              <a:t>를 사용할 경우 </a:t>
            </a:r>
            <a:r>
              <a:rPr lang="en-US" altLang="ko-KR" dirty="0" smtClean="0"/>
              <a:t>None.</a:t>
            </a:r>
          </a:p>
          <a:p>
            <a:pPr lvl="1">
              <a:buFontTx/>
              <a:buChar char="-"/>
            </a:pPr>
            <a:r>
              <a:rPr lang="en-US" altLang="ko-KR" dirty="0" err="1"/>
              <a:t>f</a:t>
            </a:r>
            <a:r>
              <a:rPr lang="en-US" altLang="ko-KR" dirty="0" err="1" smtClean="0"/>
              <a:t>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fy</a:t>
            </a:r>
            <a:r>
              <a:rPr lang="en-US" altLang="ko-KR" dirty="0" smtClean="0"/>
              <a:t> : 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 변환 배율</a:t>
            </a:r>
            <a:r>
              <a:rPr lang="en-US" altLang="ko-KR" dirty="0" smtClean="0"/>
              <a:t>. 0.5 -&gt; 0.5</a:t>
            </a:r>
            <a:r>
              <a:rPr lang="ko-KR" altLang="en-US" dirty="0" smtClean="0"/>
              <a:t>배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Interpolation : </a:t>
            </a:r>
            <a:r>
              <a:rPr lang="ko-KR" altLang="en-US" dirty="0" err="1" smtClean="0"/>
              <a:t>보간법</a:t>
            </a:r>
            <a:r>
              <a:rPr lang="ko-KR" altLang="en-US" dirty="0" smtClean="0"/>
              <a:t> 선택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   - cv2.INTER_NEAREST : nearest-neighbor</a:t>
            </a:r>
          </a:p>
          <a:p>
            <a:pPr marL="457200" lvl="1" indent="0">
              <a:buNone/>
            </a:pPr>
            <a:r>
              <a:rPr lang="en-US" altLang="ko-KR" dirty="0" smtClean="0"/>
              <a:t>   - cv2.INTER_LINEAR : bilinear ( python default )</a:t>
            </a:r>
          </a:p>
          <a:p>
            <a:pPr marL="457200" lvl="1" indent="0">
              <a:buNone/>
            </a:pPr>
            <a:r>
              <a:rPr lang="en-US" altLang="ko-KR" dirty="0" smtClean="0"/>
              <a:t>   - cv2.INTER_CUBIC : </a:t>
            </a:r>
            <a:r>
              <a:rPr lang="en-US" altLang="ko-KR" dirty="0" err="1" smtClean="0"/>
              <a:t>bicubic</a:t>
            </a:r>
            <a:r>
              <a:rPr lang="en-US" altLang="ko-KR" dirty="0" smtClean="0"/>
              <a:t> (</a:t>
            </a:r>
            <a:r>
              <a:rPr lang="ko-KR" altLang="en-US" dirty="0" err="1" smtClean="0"/>
              <a:t>확대시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LINEAR</a:t>
            </a:r>
            <a:r>
              <a:rPr lang="ko-KR" altLang="en-US" dirty="0" smtClean="0"/>
              <a:t>와 같이 사용</a:t>
            </a:r>
            <a:r>
              <a:rPr lang="en-US" altLang="ko-KR" dirty="0" smtClean="0"/>
              <a:t>)</a:t>
            </a:r>
          </a:p>
          <a:p>
            <a:pPr marL="457200" lvl="1" indent="0">
              <a:buNone/>
            </a:pPr>
            <a:r>
              <a:rPr lang="en-US" altLang="ko-KR" dirty="0" smtClean="0"/>
              <a:t>   - cv2.INTER_AREA : area (</a:t>
            </a:r>
            <a:r>
              <a:rPr lang="ko-KR" altLang="en-US" dirty="0" err="1" smtClean="0"/>
              <a:t>축소시</a:t>
            </a:r>
            <a:r>
              <a:rPr lang="ko-KR" altLang="en-US" dirty="0" smtClean="0"/>
              <a:t> 가장 많이 사용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   - cv2.INTER_LANCZOS4 : </a:t>
            </a:r>
            <a:r>
              <a:rPr lang="en-US" altLang="ko-KR" dirty="0" err="1" smtClean="0"/>
              <a:t>lanczos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6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 smtClean="0"/>
          </a:p>
          <a:p>
            <a:pPr lvl="1">
              <a:buFontTx/>
              <a:buChar char="-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234" y="5339916"/>
            <a:ext cx="182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INTER_NEAREST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52930" y="5364735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INTER_LINEAR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3" y="2321938"/>
            <a:ext cx="2971043" cy="2971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06" y="2323391"/>
            <a:ext cx="2969590" cy="29695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796" y="2321938"/>
            <a:ext cx="2971043" cy="29710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23246" y="533641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INTER_CUBIC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8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 smtClean="0"/>
          </a:p>
          <a:p>
            <a:pPr lvl="1">
              <a:buFontTx/>
              <a:buChar char="-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2039" y="6004125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INTER_AREA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56993" y="6004125"/>
            <a:ext cx="190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INTER_LANCZOS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5" y="1680944"/>
            <a:ext cx="4208127" cy="42081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98" y="1680944"/>
            <a:ext cx="4208127" cy="420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4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6" y="3147684"/>
            <a:ext cx="8313498" cy="282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 err="1" smtClean="0"/>
                  <a:t>DoG</a:t>
                </a:r>
                <a:r>
                  <a:rPr lang="en-US" altLang="ko-KR" b="1" dirty="0" smtClean="0"/>
                  <a:t> (Derivative of Gaussian)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식을 이용해 </a:t>
                </a:r>
                <a:r>
                  <a:rPr lang="en-US" altLang="ko-KR" dirty="0" smtClean="0"/>
                  <a:t>Kernel</a:t>
                </a:r>
                <a:r>
                  <a:rPr lang="ko-KR" altLang="en-US" dirty="0" smtClean="0"/>
                  <a:t>을 생성</a:t>
                </a:r>
                <a:r>
                  <a:rPr lang="en-US" altLang="ko-KR" dirty="0" smtClean="0"/>
                  <a:t>. (x, y </a:t>
                </a:r>
                <a:r>
                  <a:rPr lang="ko-KR" altLang="en-US" dirty="0" smtClean="0"/>
                  <a:t>따로</a:t>
                </a:r>
                <a:r>
                  <a:rPr lang="en-US" altLang="ko-KR" dirty="0" smtClean="0"/>
                  <a:t>)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주차에서 작성한 </a:t>
                </a:r>
                <a:r>
                  <a:rPr lang="en-US" altLang="ko-KR" dirty="0" err="1" smtClean="0"/>
                  <a:t>my_filtering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이용해 </a:t>
                </a:r>
                <a:r>
                  <a:rPr lang="en-US" altLang="ko-KR" dirty="0" smtClean="0"/>
                  <a:t>filtering ( Gradient </a:t>
                </a:r>
                <a:r>
                  <a:rPr lang="ko-KR" altLang="en-US" dirty="0" smtClean="0"/>
                  <a:t>계산 </a:t>
                </a:r>
                <a:r>
                  <a:rPr lang="en-US" altLang="ko-KR" dirty="0" smtClean="0"/>
                  <a:t>)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계산된 </a:t>
                </a:r>
                <a:r>
                  <a:rPr lang="en-US" altLang="ko-KR" dirty="0" smtClean="0"/>
                  <a:t>Gradient</a:t>
                </a:r>
                <a:r>
                  <a:rPr lang="ko-KR" altLang="en-US" dirty="0" smtClean="0"/>
                  <a:t>를 이용해</a:t>
                </a:r>
                <a:r>
                  <a:rPr lang="en-US" altLang="ko-KR" dirty="0" smtClean="0"/>
                  <a:t>, Amplitude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계산해 출력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727" y="5605240"/>
            <a:ext cx="5544837" cy="934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4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4807566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과제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err="1"/>
              <a:t>p</a:t>
            </a:r>
            <a:r>
              <a:rPr lang="en-US" altLang="ko-KR" dirty="0" err="1" smtClean="0"/>
              <a:t>yrUp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pyrDown</a:t>
            </a:r>
            <a:r>
              <a:rPr lang="en-US" altLang="ko-KR" dirty="0" smtClean="0"/>
              <a:t>, resize </a:t>
            </a:r>
            <a:r>
              <a:rPr lang="ko-KR" altLang="en-US" dirty="0" smtClean="0"/>
              <a:t>사용하지 않고 다음을 구현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b="1" dirty="0" smtClean="0"/>
              <a:t>Gaussian Pyramids : cv2.GaussianBlur </a:t>
            </a:r>
            <a:r>
              <a:rPr lang="ko-KR" altLang="en-US" b="1" dirty="0" smtClean="0"/>
              <a:t>사용가능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속도</a:t>
            </a:r>
            <a:r>
              <a:rPr lang="en-US" altLang="ko-KR" b="1" dirty="0" smtClean="0"/>
              <a:t>…)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b="1" dirty="0" smtClean="0"/>
              <a:t>Laplacian Pyramids</a:t>
            </a:r>
          </a:p>
          <a:p>
            <a:pPr lvl="1">
              <a:buFontTx/>
              <a:buChar char="-"/>
            </a:pPr>
            <a:r>
              <a:rPr lang="ko-KR" altLang="en-US" b="1" dirty="0" smtClean="0"/>
              <a:t>이를 이용한 이미지 복원</a:t>
            </a:r>
            <a:endParaRPr lang="en-US" altLang="ko-KR" b="1" dirty="0" smtClean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12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보고서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내용 </a:t>
            </a:r>
            <a:r>
              <a:rPr lang="en-US" altLang="ko-KR" b="1" dirty="0" smtClean="0"/>
              <a:t>: 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학과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구현 내용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구현 내용 및 방법에 대한 설명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본인이 구현한 방법을 선택한 이유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느낀 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어려운 부분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느낀 점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과제 난이도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개인적으로 생각하는 난이도 및 이유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b="1" dirty="0" smtClean="0"/>
              <a:t>.pdf </a:t>
            </a:r>
            <a:r>
              <a:rPr lang="ko-KR" altLang="en-US" b="1" dirty="0" smtClean="0"/>
              <a:t>파일로 저장해 제출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파일이름 </a:t>
            </a:r>
            <a:r>
              <a:rPr lang="en-US" altLang="ko-KR" b="1" dirty="0" smtClean="0"/>
              <a:t>: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en-US" altLang="ko-KR" b="1" dirty="0" smtClean="0"/>
              <a:t>20xxxxxxx_</a:t>
            </a:r>
            <a:r>
              <a:rPr lang="ko-KR" altLang="en-US" b="1" dirty="0" smtClean="0"/>
              <a:t>이름</a:t>
            </a:r>
            <a:r>
              <a:rPr lang="en-US" altLang="ko-KR" b="1" dirty="0" smtClean="0"/>
              <a:t>_4</a:t>
            </a:r>
            <a:r>
              <a:rPr lang="ko-KR" altLang="en-US" b="1" dirty="0" smtClean="0"/>
              <a:t>주차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과제</a:t>
            </a:r>
            <a:r>
              <a:rPr lang="en-US" altLang="ko-KR" b="1" dirty="0" smtClean="0"/>
              <a:t>.pdf</a:t>
            </a:r>
            <a:endParaRPr lang="en-US" altLang="ko-KR" b="1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0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제출기한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분까지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추가 제출 기한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10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9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</a:t>
            </a:r>
            <a:r>
              <a:rPr lang="en-US" altLang="ko-KR" dirty="0"/>
              <a:t>1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20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8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-2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7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-3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40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6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-4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50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-5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분까지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점수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과제 점수 </a:t>
            </a:r>
            <a:r>
              <a:rPr lang="en-US" altLang="ko-KR" dirty="0" smtClean="0"/>
              <a:t>-6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Pyramids </a:t>
            </a:r>
            <a:r>
              <a:rPr lang="ko-KR" altLang="en-US" b="1" dirty="0" smtClean="0"/>
              <a:t>두 가지와 이를 이용한</a:t>
            </a:r>
            <a:r>
              <a:rPr lang="en-US" altLang="ko-KR" b="1" dirty="0"/>
              <a:t> </a:t>
            </a:r>
            <a:r>
              <a:rPr lang="ko-KR" altLang="en-US" b="1" dirty="0" smtClean="0"/>
              <a:t>이미지 복원</a:t>
            </a:r>
            <a:endParaRPr lang="en-US" altLang="ko-KR" b="1" dirty="0" smtClean="0"/>
          </a:p>
          <a:p>
            <a:pPr>
              <a:lnSpc>
                <a:spcPct val="100000"/>
              </a:lnSpc>
            </a:pPr>
            <a:endParaRPr lang="en-US" altLang="ko-KR" b="1" dirty="0" smtClean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채점 </a:t>
            </a:r>
            <a:r>
              <a:rPr lang="ko-KR" altLang="en-US" b="1" dirty="0"/>
              <a:t>기준 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이미지 피라미드가 정상적으로 생성되는가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이미지 복원 결과가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단순 확대보다 좋은 결과가 나오는가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제출 </a:t>
            </a:r>
            <a:r>
              <a:rPr lang="ko-KR" altLang="en-US" b="1" dirty="0"/>
              <a:t>파일 </a:t>
            </a:r>
            <a:endParaRPr lang="en-US" altLang="ko-KR" b="1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my_pyramids.py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.</a:t>
            </a:r>
            <a:r>
              <a:rPr lang="en-US" altLang="ko-KR" dirty="0"/>
              <a:t>pdf </a:t>
            </a:r>
            <a:r>
              <a:rPr lang="ko-KR" altLang="en-US" dirty="0"/>
              <a:t>보고서 파일 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위의 파일을 압축해서 </a:t>
            </a:r>
            <a:r>
              <a:rPr lang="en-US" altLang="ko-KR" dirty="0"/>
              <a:t>[</a:t>
            </a:r>
            <a:r>
              <a:rPr lang="en-US" altLang="ko-KR" dirty="0" smtClean="0"/>
              <a:t>20xxxxxxx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 smtClean="0"/>
              <a:t>_4</a:t>
            </a:r>
            <a:r>
              <a:rPr lang="ko-KR" altLang="en-US" dirty="0" smtClean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.</a:t>
            </a:r>
            <a:r>
              <a:rPr lang="en-US" altLang="ko-KR" dirty="0" smtClean="0"/>
              <a:t>zip]</a:t>
            </a:r>
            <a:r>
              <a:rPr lang="ko-KR" altLang="en-US" dirty="0" smtClean="0"/>
              <a:t>으로 </a:t>
            </a:r>
            <a:r>
              <a:rPr lang="ko-KR" altLang="en-US" dirty="0"/>
              <a:t>제출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44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 smtClean="0"/>
                  <a:t>L</a:t>
                </a:r>
                <a:r>
                  <a:rPr lang="en-US" altLang="ko-KR" b="1" dirty="0" err="1" smtClean="0"/>
                  <a:t>oG</a:t>
                </a:r>
                <a:r>
                  <a:rPr lang="en-US" altLang="ko-KR" b="1" dirty="0" smtClean="0"/>
                  <a:t> (Laplacian of Gaussian)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𝐿𝑜𝐺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Kernel </a:t>
                </a:r>
                <a:r>
                  <a:rPr lang="ko-KR" altLang="en-US" dirty="0" smtClean="0"/>
                  <a:t>생성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Image</a:t>
                </a:r>
                <a:r>
                  <a:rPr lang="ko-KR" altLang="en-US" dirty="0" smtClean="0"/>
                  <a:t>에 </a:t>
                </a:r>
                <a:r>
                  <a:rPr lang="en-US" altLang="ko-KR" dirty="0" smtClean="0"/>
                  <a:t>Kernel </a:t>
                </a:r>
                <a:r>
                  <a:rPr lang="ko-KR" altLang="en-US" dirty="0" smtClean="0"/>
                  <a:t>적용 후</a:t>
                </a:r>
                <a:r>
                  <a:rPr lang="en-US" altLang="ko-KR" dirty="0" smtClean="0"/>
                  <a:t>, zero-crossing</a:t>
                </a:r>
                <a:r>
                  <a:rPr lang="ko-KR" altLang="en-US" dirty="0" smtClean="0"/>
                  <a:t>을 찾는다</a:t>
                </a:r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10" y="3234516"/>
            <a:ext cx="7292578" cy="276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02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L</a:t>
            </a:r>
            <a:r>
              <a:rPr lang="en-US" altLang="ko-KR" b="1" dirty="0" err="1" smtClean="0"/>
              <a:t>oG</a:t>
            </a:r>
            <a:r>
              <a:rPr lang="en-US" altLang="ko-KR" b="1" dirty="0" smtClean="0"/>
              <a:t> (Laplacian of Gaussian)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45" y="1974352"/>
            <a:ext cx="7288881" cy="4476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0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Sigma </a:t>
            </a:r>
            <a:r>
              <a:rPr lang="ko-KR" altLang="en-US" sz="2000" dirty="0" smtClean="0"/>
              <a:t>값</a:t>
            </a:r>
            <a:endParaRPr lang="en-US" altLang="ko-KR" sz="20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죄송합니다</a:t>
            </a:r>
            <a:r>
              <a:rPr lang="en-US" altLang="ko-KR" sz="1600" dirty="0" smtClean="0"/>
              <a:t>... </a:t>
            </a:r>
            <a:r>
              <a:rPr lang="ko-KR" altLang="en-US" sz="1600" dirty="0" smtClean="0"/>
              <a:t>더 신경 쓰겠습니다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2000" dirty="0" smtClean="0"/>
              <a:t>Data type </a:t>
            </a:r>
            <a:r>
              <a:rPr lang="ko-KR" altLang="en-US" sz="2000" dirty="0" smtClean="0"/>
              <a:t>변경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1800" dirty="0" smtClean="0"/>
              <a:t>- </a:t>
            </a:r>
            <a:r>
              <a:rPr lang="ko-KR" altLang="en-US" sz="1600" dirty="0" smtClean="0"/>
              <a:t>일부러 이번에는 안 적음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익숙해지길</a:t>
            </a:r>
            <a:r>
              <a:rPr lang="ko-KR" altLang="en-US" sz="1600" dirty="0" smtClean="0"/>
              <a:t> 바라는 의미</a:t>
            </a:r>
            <a:endParaRPr lang="en-US" altLang="ko-KR" sz="1600" dirty="0" smtClean="0"/>
          </a:p>
          <a:p>
            <a:r>
              <a:rPr lang="en-US" altLang="ko-KR" sz="2000" dirty="0" smtClean="0"/>
              <a:t>G’(</a:t>
            </a:r>
            <a:r>
              <a:rPr lang="en-US" altLang="ko-KR" sz="2000" dirty="0" err="1" smtClean="0"/>
              <a:t>x,y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를 제공해줬으면 좋겠다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불가능한 미분인지</a:t>
            </a:r>
            <a:r>
              <a:rPr lang="en-US" altLang="ko-KR" sz="2000" dirty="0" smtClean="0"/>
              <a:t>? </a:t>
            </a:r>
            <a:r>
              <a:rPr lang="ko-KR" altLang="en-US" sz="2000" dirty="0" smtClean="0"/>
              <a:t>난이도를 위해</a:t>
            </a:r>
            <a:r>
              <a:rPr lang="en-US" altLang="ko-KR" sz="2000" dirty="0" smtClean="0"/>
              <a:t>?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1600" dirty="0" smtClean="0"/>
              <a:t>G’(</a:t>
            </a:r>
            <a:r>
              <a:rPr lang="en-US" altLang="ko-KR" sz="1600" dirty="0" err="1" smtClean="0"/>
              <a:t>x,y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는 그 식은 잘 모르겠지만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가능은 할 것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식은 참고용으로 알려드리는 부분이지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반드시 해당 식을 사용해야 하지 않음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ko-KR" altLang="en-US" sz="1400" dirty="0" smtClean="0"/>
              <a:t>해당 수식을 직접 찾아서 코드를 작성하여도 감점은 없음</a:t>
            </a:r>
            <a:r>
              <a:rPr lang="en-US" altLang="ko-KR" sz="1400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난이도를 어렵게 하려고 일부러 </a:t>
            </a:r>
            <a:r>
              <a:rPr lang="en-US" altLang="ko-KR" sz="1600" dirty="0" smtClean="0"/>
              <a:t>G‘(x), G’(y)</a:t>
            </a:r>
            <a:r>
              <a:rPr lang="ko-KR" altLang="en-US" sz="1600" dirty="0" smtClean="0"/>
              <a:t>를 따로 제공한 것이 아님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en-US" altLang="ko-KR" sz="2000" dirty="0" smtClean="0"/>
              <a:t>Zero-crossing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thresh</a:t>
            </a:r>
            <a:r>
              <a:rPr lang="ko-KR" altLang="en-US" sz="2000" dirty="0" smtClean="0"/>
              <a:t>의 사용처</a:t>
            </a:r>
            <a:endParaRPr lang="en-US" altLang="ko-KR" sz="20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코드를 통해 확인 했을 것으로 생각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2000" dirty="0" smtClean="0"/>
              <a:t>더 </a:t>
            </a:r>
            <a:r>
              <a:rPr lang="ko-KR" altLang="en-US" sz="2000" dirty="0" err="1" smtClean="0"/>
              <a:t>어려워질까봐</a:t>
            </a:r>
            <a:r>
              <a:rPr lang="ko-KR" altLang="en-US" sz="2000" dirty="0" smtClean="0"/>
              <a:t> 두렵다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이번 과제 매우 쉬움</a:t>
            </a:r>
            <a:endParaRPr lang="en-US" altLang="ko-K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2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코드의 효율성을 알기 위해 지난 점수를 공개해달라</a:t>
            </a:r>
            <a:endParaRPr lang="en-US" altLang="ko-KR" sz="20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코드의 효율성은 점수에 반영하지 않음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대부분 정상적으로 구동한다 싶으면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점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느리더라도</a:t>
            </a:r>
            <a:r>
              <a:rPr lang="en-US" altLang="ko-KR" sz="1600" dirty="0" smtClean="0"/>
              <a:t>)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지연 제출 기간까지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주를 기다려서 입력을 해야하기 때문에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입력이 느림</a:t>
            </a:r>
            <a:endParaRPr lang="en-US" altLang="ko-KR" sz="16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시험기간에 평이한 난이도의 과제를 내주세요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앞서 말했지만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이번주 과제가 매우 쉬움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en-US" altLang="ko-KR" sz="2000" dirty="0"/>
              <a:t>PPT</a:t>
            </a:r>
            <a:r>
              <a:rPr lang="ko-KR" altLang="en-US" sz="2000" dirty="0"/>
              <a:t>와 동일한 결과가 </a:t>
            </a:r>
            <a:r>
              <a:rPr lang="ko-KR" altLang="en-US" sz="2000" dirty="0" err="1"/>
              <a:t>안나옴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1600" dirty="0"/>
              <a:t>여러분들이 각자 </a:t>
            </a:r>
            <a:r>
              <a:rPr lang="ko-KR" altLang="en-US" sz="1600" dirty="0" err="1"/>
              <a:t>하신게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맞을겁니다</a:t>
            </a:r>
            <a:r>
              <a:rPr lang="en-US" altLang="ko-KR" sz="1600" dirty="0"/>
              <a:t>. </a:t>
            </a:r>
            <a:r>
              <a:rPr lang="ko-KR" altLang="en-US" sz="1600" dirty="0"/>
              <a:t>무언가 저의 실수가 있었을 것으로 생각</a:t>
            </a:r>
            <a:r>
              <a:rPr lang="en-US" altLang="ko-KR" sz="1600" dirty="0"/>
              <a:t>…</a:t>
            </a:r>
          </a:p>
          <a:p>
            <a:pPr lvl="1">
              <a:buFontTx/>
              <a:buChar char="-"/>
            </a:pPr>
            <a:r>
              <a:rPr lang="ko-KR" altLang="en-US" sz="1600" dirty="0"/>
              <a:t>이런 경우가 안 생기도록 주의하겠지만</a:t>
            </a:r>
            <a:r>
              <a:rPr lang="en-US" altLang="ko-KR" sz="1600" dirty="0"/>
              <a:t>, </a:t>
            </a:r>
            <a:r>
              <a:rPr lang="ko-KR" altLang="en-US" sz="1600" dirty="0"/>
              <a:t>발생시 아</a:t>
            </a:r>
            <a:r>
              <a:rPr lang="en-US" altLang="ko-KR" sz="1600" dirty="0"/>
              <a:t>… </a:t>
            </a:r>
            <a:r>
              <a:rPr lang="ko-KR" altLang="en-US" sz="1600" dirty="0"/>
              <a:t>이 사람 또 실수했네 정도로만 생각해주세요</a:t>
            </a:r>
            <a:r>
              <a:rPr lang="en-US" altLang="ko-KR" sz="1600" dirty="0"/>
              <a:t>.</a:t>
            </a:r>
          </a:p>
          <a:p>
            <a:endParaRPr lang="en-US" altLang="ko-K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67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왜 형 변환을 해줘야 하나요</a:t>
            </a:r>
            <a:endParaRPr lang="en-US" altLang="ko-KR" sz="2000" dirty="0" smtClean="0"/>
          </a:p>
          <a:p>
            <a:pPr lvl="1">
              <a:buFontTx/>
              <a:buChar char="-"/>
            </a:pPr>
            <a:r>
              <a:rPr lang="en-US" altLang="ko-KR" sz="1600" dirty="0" err="1" smtClean="0"/>
              <a:t>OpenCV</a:t>
            </a:r>
            <a:r>
              <a:rPr lang="en-US" altLang="ko-KR" sz="1600" dirty="0" smtClean="0"/>
              <a:t> grayscale </a:t>
            </a:r>
            <a:r>
              <a:rPr lang="ko-KR" altLang="en-US" sz="1600" dirty="0" smtClean="0"/>
              <a:t>이미지를 표시하는 경우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b="1" dirty="0" smtClean="0"/>
              <a:t>Unsigned 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8</a:t>
            </a:r>
            <a:r>
              <a:rPr lang="ko-KR" altLang="en-US" sz="1600" dirty="0" smtClean="0"/>
              <a:t>의 경우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숫자 표현 범위 </a:t>
            </a:r>
            <a:r>
              <a:rPr lang="en-US" altLang="ko-KR" sz="1600" dirty="0" smtClean="0"/>
              <a:t>: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밝기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색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표현 범위 </a:t>
            </a:r>
            <a:r>
              <a:rPr lang="en-US" altLang="ko-KR" sz="1600" dirty="0" smtClean="0"/>
              <a:t>:  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 lvl="1">
              <a:buFontTx/>
              <a:buChar char="-"/>
            </a:pPr>
            <a:r>
              <a:rPr lang="en-US" altLang="ko-KR" sz="1600" b="1" dirty="0" smtClean="0"/>
              <a:t>Float 32</a:t>
            </a:r>
            <a:r>
              <a:rPr lang="ko-KR" altLang="en-US" sz="1600" dirty="0" smtClean="0"/>
              <a:t>의 경우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숫자 표현 범위 </a:t>
            </a:r>
            <a:r>
              <a:rPr lang="en-US" altLang="ko-KR" sz="1600" dirty="0" smtClean="0"/>
              <a:t>: 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밝기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색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표현 범위 </a:t>
            </a:r>
            <a:r>
              <a:rPr lang="en-US" altLang="ko-KR" sz="1600" dirty="0" smtClean="0"/>
              <a:t>: 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 lvl="1">
              <a:buFontTx/>
              <a:buChar char="-"/>
            </a:pPr>
            <a:r>
              <a:rPr lang="en-US" altLang="ko-KR" sz="1600" dirty="0" smtClean="0"/>
              <a:t>0</a:t>
            </a:r>
            <a:r>
              <a:rPr lang="ko-KR" altLang="en-US" sz="1600" dirty="0" smtClean="0"/>
              <a:t>보다 작은 음수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검정색</a:t>
            </a:r>
            <a:r>
              <a:rPr lang="en-US" altLang="ko-KR" sz="1600" dirty="0" smtClean="0"/>
              <a:t>, 1</a:t>
            </a:r>
            <a:r>
              <a:rPr lang="ko-KR" altLang="en-US" sz="1600" dirty="0" smtClean="0"/>
              <a:t>보다 큰 양수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흰색으로 표현</a:t>
            </a:r>
            <a:endParaRPr lang="en-US" altLang="ko-KR" sz="1600" dirty="0"/>
          </a:p>
          <a:p>
            <a:endParaRPr lang="en-US" altLang="ko-K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3908120" y="2573643"/>
            <a:ext cx="2630465" cy="3444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 ~ 255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08121" y="3120573"/>
            <a:ext cx="2630465" cy="3444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 ~ 255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908120" y="4287870"/>
                <a:ext cx="4922729" cy="3444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-3.4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sup>
                    </m:sSup>
                  </m:oMath>
                </a14:m>
                <a:r>
                  <a:rPr lang="ko-KR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~ +3.4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sup>
                    </m:sSup>
                  </m:oMath>
                </a14:m>
                <a:r>
                  <a:rPr lang="en-US" altLang="ko-KR" dirty="0" smtClean="0">
                    <a:solidFill>
                      <a:schemeClr val="tx1"/>
                    </a:solidFill>
                  </a:rPr>
                  <a:t>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120" y="4287870"/>
                <a:ext cx="4922729" cy="344405"/>
              </a:xfrm>
              <a:prstGeom prst="rect">
                <a:avLst/>
              </a:prstGeom>
              <a:blipFill>
                <a:blip r:embed="rId4"/>
                <a:stretch>
                  <a:fillRect t="-10526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3908121" y="4806243"/>
            <a:ext cx="1152394" cy="3444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 ~ 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5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왜 형 변환을 해줘야 하나요</a:t>
            </a:r>
            <a:endParaRPr lang="en-US" altLang="ko-KR" sz="20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연산 과정에서 </a:t>
            </a:r>
            <a:r>
              <a:rPr lang="en-US" altLang="ko-KR" sz="1600" dirty="0" smtClean="0"/>
              <a:t>uint8</a:t>
            </a:r>
            <a:r>
              <a:rPr lang="ko-KR" altLang="en-US" sz="1600" dirty="0" smtClean="0"/>
              <a:t>형을 사용하게 될 경우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1. </a:t>
            </a:r>
            <a:r>
              <a:rPr lang="ko-KR" altLang="en-US" sz="1600" dirty="0" smtClean="0"/>
              <a:t>음수 값 표현 불가능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2. </a:t>
            </a:r>
            <a:r>
              <a:rPr lang="ko-KR" altLang="en-US" sz="1600" dirty="0" smtClean="0"/>
              <a:t>소수점 단위의 연산 불가능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3. 255</a:t>
            </a:r>
            <a:r>
              <a:rPr lang="ko-KR" altLang="en-US" sz="1600" dirty="0" smtClean="0"/>
              <a:t>를 넘는 수는 모두 </a:t>
            </a:r>
            <a:r>
              <a:rPr lang="en-US" altLang="ko-KR" sz="1600" dirty="0" smtClean="0"/>
              <a:t>255</a:t>
            </a:r>
          </a:p>
          <a:p>
            <a:pPr marL="457200" lvl="1" indent="0">
              <a:buNone/>
            </a:pPr>
            <a:r>
              <a:rPr lang="en-US" altLang="ko-KR" sz="1600" dirty="0" smtClean="0"/>
              <a:t>   4. </a:t>
            </a:r>
            <a:r>
              <a:rPr lang="ko-KR" altLang="en-US" sz="1600" dirty="0" smtClean="0"/>
              <a:t>그러나 이미지를 불러올 때</a:t>
            </a:r>
            <a:r>
              <a:rPr lang="en-US" altLang="ko-KR" sz="1600" dirty="0" smtClean="0"/>
              <a:t>, uint8</a:t>
            </a:r>
            <a:r>
              <a:rPr lang="ko-KR" altLang="en-US" sz="1600" dirty="0" smtClean="0"/>
              <a:t>형으로 불러왔기 때문에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원래의 밝기 표현은              </a:t>
            </a: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0~255</a:t>
            </a:r>
          </a:p>
          <a:p>
            <a:pPr marL="457200" lvl="1" indent="0">
              <a:buNone/>
            </a:pP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따라서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우리는 연산에는 </a:t>
            </a:r>
            <a:r>
              <a:rPr lang="en-US" altLang="ko-KR" sz="1600" dirty="0" smtClean="0"/>
              <a:t>float32 </a:t>
            </a:r>
            <a:r>
              <a:rPr lang="ko-KR" altLang="en-US" sz="1600" dirty="0" smtClean="0"/>
              <a:t>색 표현에는 </a:t>
            </a:r>
            <a:r>
              <a:rPr lang="en-US" altLang="ko-KR" sz="1600" dirty="0" smtClean="0"/>
              <a:t>uint8</a:t>
            </a:r>
            <a:r>
              <a:rPr lang="ko-KR" altLang="en-US" sz="1600" dirty="0" smtClean="0"/>
              <a:t>을 사용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Float32</a:t>
            </a:r>
            <a:r>
              <a:rPr lang="ko-KR" altLang="en-US" sz="1600" dirty="0" smtClean="0"/>
              <a:t>형으로 연산 후 마지막에 </a:t>
            </a:r>
            <a:r>
              <a:rPr lang="en-US" altLang="ko-KR" sz="1600" dirty="0" smtClean="0"/>
              <a:t>uint8</a:t>
            </a:r>
            <a:r>
              <a:rPr lang="ko-KR" altLang="en-US" sz="1600" dirty="0" smtClean="0"/>
              <a:t>형으로 바꿔주는 것으로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원래 </a:t>
            </a:r>
            <a:r>
              <a:rPr lang="en-US" altLang="ko-KR" sz="1600" b="1" dirty="0" smtClean="0"/>
              <a:t>uint8</a:t>
            </a:r>
            <a:r>
              <a:rPr lang="ko-KR" altLang="en-US" sz="1600" b="1" dirty="0" smtClean="0"/>
              <a:t>형으로 불러온 이미지의 밝기를 원래의 표현대로 돌려주는 것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ko-KR" altLang="en-US" sz="1600" b="1" dirty="0" smtClean="0"/>
              <a:t>결론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음수 등 연산의 숫자 표현을 위해 </a:t>
            </a:r>
            <a:r>
              <a:rPr lang="en-US" altLang="ko-KR" sz="1600" dirty="0" smtClean="0"/>
              <a:t>float32</a:t>
            </a:r>
            <a:r>
              <a:rPr lang="ko-KR" altLang="en-US" sz="1600" dirty="0" smtClean="0"/>
              <a:t>형의 도움을 받지만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원래의 밝기 표현 방식인 </a:t>
            </a:r>
            <a:r>
              <a:rPr lang="en-US" altLang="ko-KR" sz="1600" dirty="0" smtClean="0"/>
              <a:t>uint8</a:t>
            </a:r>
            <a:r>
              <a:rPr lang="ko-KR" altLang="en-US" sz="1600" dirty="0" smtClean="0"/>
              <a:t>형으로 변환해 출력에는 이상이 없도록 하는 것</a:t>
            </a:r>
            <a:r>
              <a:rPr lang="en-US" altLang="ko-KR" sz="1600" dirty="0" smtClean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1409" y="2235957"/>
                <a:ext cx="2163413" cy="657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7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CL_theme_v4_Flat_r3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CL 4 Test">
      <a:majorFont>
        <a:latin typeface="Segoe UI"/>
        <a:ea typeface="맑은 고딕"/>
        <a:cs typeface=""/>
      </a:majorFont>
      <a:minorFont>
        <a:latin typeface="Segoe UI Emoj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L_theme_v4_Flat_r3" id="{26889AD8-8211-433A-AA46-A1160C3DF975}" vid="{6BA20E63-2188-46B7-9486-8A9769C0664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MCL_theme_v4_Flat_r3</Template>
  <TotalTime>65218</TotalTime>
  <Words>1442</Words>
  <Application>Microsoft Office PowerPoint</Application>
  <PresentationFormat>화면 슬라이드 쇼(4:3)</PresentationFormat>
  <Paragraphs>304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맑은 고딕</vt:lpstr>
      <vt:lpstr>Arial</vt:lpstr>
      <vt:lpstr>Cambria</vt:lpstr>
      <vt:lpstr>Cambria Math</vt:lpstr>
      <vt:lpstr>Segoe UI Emoji</vt:lpstr>
      <vt:lpstr>MCL_theme_v4_Flat_r3</vt:lpstr>
      <vt:lpstr>Computer Graphics</vt:lpstr>
      <vt:lpstr>개요</vt:lpstr>
      <vt:lpstr>3주차 과제 리뷰</vt:lpstr>
      <vt:lpstr>3주차 과제 리뷰</vt:lpstr>
      <vt:lpstr>3주차 과제 리뷰</vt:lpstr>
      <vt:lpstr>3주차 과제 리뷰</vt:lpstr>
      <vt:lpstr>3주차 과제 리뷰</vt:lpstr>
      <vt:lpstr>3주차 과제 리뷰</vt:lpstr>
      <vt:lpstr>3주차 과제 리뷰</vt:lpstr>
      <vt:lpstr>Image pyramids</vt:lpstr>
      <vt:lpstr>Image pyramids</vt:lpstr>
      <vt:lpstr>Image pyramids</vt:lpstr>
      <vt:lpstr>Image pyramids</vt:lpstr>
      <vt:lpstr>Gaussian pyramids</vt:lpstr>
      <vt:lpstr>Gaussian pyramids</vt:lpstr>
      <vt:lpstr>Laplacian pyramids</vt:lpstr>
      <vt:lpstr>Laplacian pyramids</vt:lpstr>
      <vt:lpstr>Image pyramids</vt:lpstr>
      <vt:lpstr>Image pyramids</vt:lpstr>
      <vt:lpstr>Image pyramids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과제</vt:lpstr>
      <vt:lpstr>과제</vt:lpstr>
      <vt:lpstr>과제</vt:lpstr>
      <vt:lpstr>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개인화된 시각 사전을 이용한 유치(幼稚) 단계 컴퓨터 비전 및 시각 비서 시스템 구현 Computerized Preschool Vision and Visual Secretary System Using Idiosyncratic Dictionary</dc:title>
  <dc:creator>Yeong Jun Koh</dc:creator>
  <cp:lastModifiedBy>고영준</cp:lastModifiedBy>
  <cp:revision>1581</cp:revision>
  <cp:lastPrinted>2017-11-29T14:39:10Z</cp:lastPrinted>
  <dcterms:created xsi:type="dcterms:W3CDTF">2015-03-23T04:10:52Z</dcterms:created>
  <dcterms:modified xsi:type="dcterms:W3CDTF">2019-10-08T06:48:05Z</dcterms:modified>
</cp:coreProperties>
</file>